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AFAFFF"/>
    <a:srgbClr val="E1E1FF"/>
    <a:srgbClr val="22228A"/>
    <a:srgbClr val="3333CC"/>
    <a:srgbClr val="6666FF"/>
    <a:srgbClr val="CCCCFF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3048" y="-11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EE926-C51A-478A-9BAF-A907CAA8D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969D9-8129-434E-924E-ABC503E00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1BCAA-18D3-44B4-BB41-068C2E319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F33FA-5945-4B1D-AF66-E21354BC0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D27B9-A5C9-458E-891E-D2A963B81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A0B04-A4A7-42EF-9C07-E93653956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3B8EE-B6E8-4F29-A98F-B0C1E8905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B3823-4E4C-4824-9DD7-BCBA748AA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E5C62-506E-468A-AE41-88A3867DD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61895-06AF-43CD-95CD-877A96848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F42EB-885E-46E9-BAB4-0A46A4D156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A3E8E61-010A-4052-BF9F-72B7751D3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kremzier@verizon.ne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C:\Users\Mar\AppData\Local\Microsoft\Windows\Temporary Internet Files\Content.IE5\4KPYRVMU\MP900399475[1].jpg"/>
          <p:cNvPicPr>
            <a:picLocks noChangeAspect="1" noChangeArrowheads="1"/>
          </p:cNvPicPr>
          <p:nvPr/>
        </p:nvPicPr>
        <p:blipFill>
          <a:blip r:embed="rId2" cstate="print">
            <a:lum bright="54000" contrast="-6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9"/>
          <p:cNvSpPr>
            <a:spLocks noChangeArrowheads="1"/>
          </p:cNvSpPr>
          <p:nvPr/>
        </p:nvSpPr>
        <p:spPr bwMode="auto">
          <a:xfrm>
            <a:off x="609600" y="1954213"/>
            <a:ext cx="8153400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1711325" algn="l"/>
              </a:tabLst>
            </a:pPr>
            <a:r>
              <a:rPr lang="en-US" sz="2000">
                <a:solidFill>
                  <a:srgbClr val="000099"/>
                </a:solidFill>
                <a:latin typeface="Constantia" pitchFamily="18" charset="0"/>
              </a:rPr>
              <a:t>6:00 to 6:30	Networking &amp; Dinner</a:t>
            </a:r>
          </a:p>
          <a:p>
            <a:pPr>
              <a:tabLst>
                <a:tab pos="1711325" algn="l"/>
              </a:tabLst>
            </a:pPr>
            <a:r>
              <a:rPr lang="en-US" sz="2000">
                <a:solidFill>
                  <a:srgbClr val="000099"/>
                </a:solidFill>
                <a:latin typeface="Constantia" pitchFamily="18" charset="0"/>
              </a:rPr>
              <a:t>6:30 to 7:00	Business Meeting - Elections</a:t>
            </a:r>
          </a:p>
          <a:p>
            <a:pPr>
              <a:tabLst>
                <a:tab pos="1711325" algn="l"/>
              </a:tabLst>
            </a:pPr>
            <a:r>
              <a:rPr lang="en-US" sz="2000">
                <a:solidFill>
                  <a:srgbClr val="000099"/>
                </a:solidFill>
                <a:latin typeface="Constantia" pitchFamily="18" charset="0"/>
              </a:rPr>
              <a:t>7:30 to 8:00	Corinne Bradac, CPA of CMB Accounting</a:t>
            </a:r>
          </a:p>
          <a:p>
            <a:pPr>
              <a:tabLst>
                <a:tab pos="1711325" algn="l"/>
              </a:tabLst>
            </a:pPr>
            <a:r>
              <a:rPr lang="en-US" sz="2000">
                <a:solidFill>
                  <a:srgbClr val="000099"/>
                </a:solidFill>
                <a:latin typeface="Constantia" pitchFamily="18" charset="0"/>
              </a:rPr>
              <a:t>	“Understanding Balanced Budgets and Budget Sheets”</a:t>
            </a:r>
          </a:p>
          <a:p>
            <a:pPr>
              <a:tabLst>
                <a:tab pos="1711325" algn="l"/>
              </a:tabLst>
            </a:pPr>
            <a:r>
              <a:rPr lang="en-US" sz="2000">
                <a:solidFill>
                  <a:srgbClr val="000099"/>
                </a:solidFill>
                <a:latin typeface="Constantia" pitchFamily="18" charset="0"/>
              </a:rPr>
              <a:t>	</a:t>
            </a:r>
            <a:r>
              <a:rPr lang="en-US" sz="1400">
                <a:solidFill>
                  <a:srgbClr val="000099"/>
                </a:solidFill>
                <a:latin typeface="Constantia" pitchFamily="18" charset="0"/>
              </a:rPr>
              <a:t>Recertification points will be awarded for the program</a:t>
            </a:r>
          </a:p>
          <a:p>
            <a:pPr>
              <a:tabLst>
                <a:tab pos="1711325" algn="l"/>
              </a:tabLst>
            </a:pPr>
            <a:r>
              <a:rPr lang="en-US" sz="2000">
                <a:solidFill>
                  <a:srgbClr val="000099"/>
                </a:solidFill>
                <a:latin typeface="Constantia" pitchFamily="18" charset="0"/>
              </a:rPr>
              <a:t>	</a:t>
            </a:r>
            <a:endParaRPr lang="en-US" b="1">
              <a:solidFill>
                <a:srgbClr val="000099"/>
              </a:solidFill>
              <a:latin typeface="Constantia" pitchFamily="18" charset="0"/>
            </a:endParaRPr>
          </a:p>
        </p:txBody>
      </p:sp>
      <p:sp>
        <p:nvSpPr>
          <p:cNvPr id="2052" name="Text Box 12"/>
          <p:cNvSpPr txBox="1">
            <a:spLocks noChangeArrowheads="1"/>
          </p:cNvSpPr>
          <p:nvPr/>
        </p:nvSpPr>
        <p:spPr bwMode="auto">
          <a:xfrm>
            <a:off x="571500" y="5789613"/>
            <a:ext cx="800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99"/>
                </a:solidFill>
                <a:latin typeface="Constantia" pitchFamily="18" charset="0"/>
              </a:rPr>
              <a:t>Please RSVP by May 16, 2011</a:t>
            </a:r>
          </a:p>
          <a:p>
            <a:pPr algn="ctr"/>
            <a:r>
              <a:rPr lang="en-US">
                <a:solidFill>
                  <a:srgbClr val="000099"/>
                </a:solidFill>
                <a:latin typeface="Constantia" pitchFamily="18" charset="0"/>
              </a:rPr>
              <a:t>Marsha Kremzier, CAP at </a:t>
            </a:r>
            <a:r>
              <a:rPr lang="en-US">
                <a:solidFill>
                  <a:srgbClr val="000099"/>
                </a:solidFill>
                <a:latin typeface="Constantia" pitchFamily="18" charset="0"/>
                <a:hlinkClick r:id="rId3"/>
              </a:rPr>
              <a:t>mkremzier@verizon.net</a:t>
            </a:r>
            <a:r>
              <a:rPr lang="en-US">
                <a:solidFill>
                  <a:srgbClr val="000099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2053" name="Text Box 19"/>
          <p:cNvSpPr txBox="1">
            <a:spLocks noChangeArrowheads="1"/>
          </p:cNvSpPr>
          <p:nvPr/>
        </p:nvSpPr>
        <p:spPr bwMode="auto">
          <a:xfrm>
            <a:off x="2651125" y="646113"/>
            <a:ext cx="4511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4" name="Text Box 20"/>
          <p:cNvSpPr txBox="1">
            <a:spLocks noChangeArrowheads="1"/>
          </p:cNvSpPr>
          <p:nvPr/>
        </p:nvSpPr>
        <p:spPr bwMode="auto">
          <a:xfrm>
            <a:off x="473075" y="396875"/>
            <a:ext cx="81978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5400">
                <a:solidFill>
                  <a:srgbClr val="000099"/>
                </a:solidFill>
                <a:latin typeface="Constantia" pitchFamily="18" charset="0"/>
              </a:rPr>
              <a:t>Frederick Chapter Meeting</a:t>
            </a:r>
          </a:p>
          <a:p>
            <a:pPr algn="ctr"/>
            <a:r>
              <a:rPr lang="en-US" b="1">
                <a:solidFill>
                  <a:srgbClr val="000099"/>
                </a:solidFill>
                <a:latin typeface="Constantia" pitchFamily="18" charset="0"/>
              </a:rPr>
              <a:t> </a:t>
            </a:r>
          </a:p>
          <a:p>
            <a:pPr algn="ctr"/>
            <a:r>
              <a:rPr lang="en-US" sz="2400">
                <a:solidFill>
                  <a:srgbClr val="000099"/>
                </a:solidFill>
                <a:latin typeface="Constantia" pitchFamily="18" charset="0"/>
              </a:rPr>
              <a:t>Tuesday, May 17, 2011</a:t>
            </a:r>
          </a:p>
        </p:txBody>
      </p:sp>
      <p:sp>
        <p:nvSpPr>
          <p:cNvPr id="2055" name="Text Box 21"/>
          <p:cNvSpPr txBox="1">
            <a:spLocks noChangeArrowheads="1"/>
          </p:cNvSpPr>
          <p:nvPr/>
        </p:nvSpPr>
        <p:spPr bwMode="auto">
          <a:xfrm>
            <a:off x="1828800" y="4038600"/>
            <a:ext cx="3262313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900">
                <a:solidFill>
                  <a:srgbClr val="000099"/>
                </a:solidFill>
                <a:latin typeface="Constantia" pitchFamily="18" charset="0"/>
              </a:rPr>
              <a:t>Location:</a:t>
            </a:r>
            <a:r>
              <a:rPr lang="en-US">
                <a:solidFill>
                  <a:srgbClr val="000099"/>
                </a:solidFill>
                <a:latin typeface="Constantia" pitchFamily="18" charset="0"/>
              </a:rPr>
              <a:t>  Brewer’s Alley</a:t>
            </a:r>
          </a:p>
          <a:p>
            <a:r>
              <a:rPr lang="en-US">
                <a:solidFill>
                  <a:srgbClr val="000099"/>
                </a:solidFill>
                <a:latin typeface="Constantia" pitchFamily="18" charset="0"/>
              </a:rPr>
              <a:t>	   124 North Market St</a:t>
            </a:r>
          </a:p>
          <a:p>
            <a:r>
              <a:rPr lang="en-US">
                <a:solidFill>
                  <a:srgbClr val="000099"/>
                </a:solidFill>
                <a:latin typeface="Constantia" pitchFamily="18" charset="0"/>
              </a:rPr>
              <a:t>	   Frederick, MD</a:t>
            </a:r>
          </a:p>
        </p:txBody>
      </p:sp>
      <p:pic>
        <p:nvPicPr>
          <p:cNvPr id="2056" name="Picture 42" descr="9ffbb280-5b3e-4515-8d15-91b22669cee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1800" y="4022725"/>
            <a:ext cx="1981200" cy="138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238</TotalTime>
  <Words>30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Constantia</vt:lpstr>
      <vt:lpstr>Default Design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Marsha Kremzier</dc:creator>
  <cp:lastModifiedBy>Michelle.Minecci</cp:lastModifiedBy>
  <cp:revision>27</cp:revision>
  <dcterms:created xsi:type="dcterms:W3CDTF">2008-09-23T17:46:12Z</dcterms:created>
  <dcterms:modified xsi:type="dcterms:W3CDTF">2011-04-28T15:00:54Z</dcterms:modified>
</cp:coreProperties>
</file>